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Economica"/>
      <p:regular r:id="rId48"/>
      <p:bold r:id="rId49"/>
      <p:italic r:id="rId50"/>
      <p:boldItalic r:id="rId51"/>
    </p:embeddedFont>
    <p:embeddedFont>
      <p:font typeface="Open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Economica-regular.fntdata"/><Relationship Id="rId47" Type="http://schemas.openxmlformats.org/officeDocument/2006/relationships/slide" Target="slides/slide42.xml"/><Relationship Id="rId49" Type="http://schemas.openxmlformats.org/officeDocument/2006/relationships/font" Target="fonts/Economic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Economica-boldItalic.fntdata"/><Relationship Id="rId50" Type="http://schemas.openxmlformats.org/officeDocument/2006/relationships/font" Target="fonts/Economica-italic.fntdata"/><Relationship Id="rId53" Type="http://schemas.openxmlformats.org/officeDocument/2006/relationships/font" Target="fonts/OpenSans-bold.fntdata"/><Relationship Id="rId52" Type="http://schemas.openxmlformats.org/officeDocument/2006/relationships/font" Target="fonts/OpenSans-regular.fntdata"/><Relationship Id="rId11" Type="http://schemas.openxmlformats.org/officeDocument/2006/relationships/slide" Target="slides/slide6.xml"/><Relationship Id="rId55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54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9320a626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9320a626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9320a626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9320a626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9320a626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9320a626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9320a626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9320a626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9320a626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9320a626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9320a6269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9320a626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9320a6269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9320a6269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9320a6269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9320a6269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9320a6269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9320a6269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9320a6269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9320a6269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9320a626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9320a626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9320a6269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9320a6269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9320a6269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9320a6269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9320a6269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9320a6269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9320a6269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9320a6269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9320a6269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9320a6269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9320a6269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9320a6269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9320a6269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9320a6269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9320a6269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9320a6269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9320a6269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9320a6269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9320a6269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9320a6269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9320a6269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9320a6269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9320a6269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09320a6269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9320a6269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9320a6269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9320a6269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09320a626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9320a6269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09320a6269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9320a6269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9320a6269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9320a6269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09320a6269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9320a6269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9320a6269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09320a626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09320a626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9320a6269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09320a6269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9320a6269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9320a6269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320a626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9320a626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9320a6269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09320a6269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09320a626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09320a626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0a10d296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0a10d296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9320a6269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9320a6269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9320a626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9320a626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9320a6269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9320a6269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320a626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9320a626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9320a626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9320a626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073763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073763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K9U0u6hgFWnASVe8YLd07ZHIgJ30tMCU/view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developers.google.com/machine-learning/gan/generator" TargetMode="External"/><Relationship Id="rId4" Type="http://schemas.openxmlformats.org/officeDocument/2006/relationships/hyperlink" Target="https://arxiv.org/pdf/1511.06434v2.pdf" TargetMode="External"/><Relationship Id="rId9" Type="http://schemas.openxmlformats.org/officeDocument/2006/relationships/hyperlink" Target="https://towardsdatascience.com/understanding-variational-autoencoders-vaes-f70510919f73" TargetMode="External"/><Relationship Id="rId5" Type="http://schemas.openxmlformats.org/officeDocument/2006/relationships/hyperlink" Target="https://paperswithcode.com/method/realnvp" TargetMode="External"/><Relationship Id="rId6" Type="http://schemas.openxmlformats.org/officeDocument/2006/relationships/hyperlink" Target="https://lilianweng.github.io/lil-log/2018/10/13/flow-based-deep-generative-models.html" TargetMode="External"/><Relationship Id="rId7" Type="http://schemas.openxmlformats.org/officeDocument/2006/relationships/hyperlink" Target="https://www.youtube.com/watch?v=8XufsgG066A" TargetMode="External"/><Relationship Id="rId8" Type="http://schemas.openxmlformats.org/officeDocument/2006/relationships/hyperlink" Target="https://arxiv.org/pdf/1312.6114.pdf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B539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 Study on Several Face Generation Methods Using Generative Models </a:t>
            </a:r>
            <a:endParaRPr b="1" sz="2500"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Sajjad Pakdamansavoji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York University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savoji@yorku.ca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DCGAN - Faces Throughout Training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This video shows how generation of faces improves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throughout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the training.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34" name="Google Shape;134;p22" title="Screen Recording 2021-12-18 at 2.38.26 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6350" y="1712975"/>
            <a:ext cx="438150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DCGAN - Real vs Fake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017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358"/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 quality of generated faces are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comparable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with the real ones.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543" y="1361825"/>
            <a:ext cx="7194907" cy="34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2650350" y="4759225"/>
            <a:ext cx="392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eorgia"/>
                <a:ea typeface="Georgia"/>
                <a:cs typeface="Georgia"/>
                <a:sym typeface="Georgia"/>
              </a:rPr>
              <a:t>Fig 3. Comparing real and fake faces generated by DCGAN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DCGAN - Results of the Original Paper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The results of our study(fig. 3) is comparable to the ones from the original paper.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b="0" l="0" r="42945" t="42392"/>
          <a:stretch/>
        </p:blipFill>
        <p:spPr>
          <a:xfrm>
            <a:off x="2938900" y="1360450"/>
            <a:ext cx="3266200" cy="33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/>
        </p:nvSpPr>
        <p:spPr>
          <a:xfrm>
            <a:off x="2423250" y="4683025"/>
            <a:ext cx="429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eorgia"/>
                <a:ea typeface="Georgia"/>
                <a:cs typeface="Georgia"/>
                <a:sym typeface="Georgia"/>
              </a:rPr>
              <a:t>Fig 4.  More faces from the original DCGAN model (fig 10 in </a:t>
            </a:r>
            <a:r>
              <a:rPr lang="en" sz="1100">
                <a:solidFill>
                  <a:srgbClr val="990000"/>
                </a:solidFill>
                <a:latin typeface="Georgia"/>
                <a:ea typeface="Georgia"/>
                <a:cs typeface="Georgia"/>
                <a:sym typeface="Georgia"/>
              </a:rPr>
              <a:t>[2]</a:t>
            </a:r>
            <a:r>
              <a:rPr lang="en" sz="1100">
                <a:latin typeface="Georgia"/>
                <a:ea typeface="Georgia"/>
                <a:cs typeface="Georgia"/>
                <a:sym typeface="Georgia"/>
              </a:rPr>
              <a:t>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Recap: </a:t>
            </a: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Change of Variable Theorem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1152475"/>
            <a:ext cx="8520600" cy="3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Given a random variable Z~π(z) and an invertible function x = f(z),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What is the distribution of X~P(x)?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Multi var: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Single var: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296" y="2105025"/>
            <a:ext cx="4392218" cy="118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950" y="3665375"/>
            <a:ext cx="3781673" cy="8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Recap: </a:t>
            </a: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Change of Variable Theorem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700" y="1152475"/>
            <a:ext cx="8520600" cy="3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Given a random variable Z~π(z) and an invertible function x = f(z),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What is the distribution of X~P(x)?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Multi var: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Single var: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296" y="2105025"/>
            <a:ext cx="4392218" cy="118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950" y="3665375"/>
            <a:ext cx="3781673" cy="80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6"/>
          <p:cNvCxnSpPr/>
          <p:nvPr/>
        </p:nvCxnSpPr>
        <p:spPr>
          <a:xfrm>
            <a:off x="4683150" y="3266875"/>
            <a:ext cx="949800" cy="108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6"/>
          <p:cNvSpPr txBox="1"/>
          <p:nvPr/>
        </p:nvSpPr>
        <p:spPr>
          <a:xfrm>
            <a:off x="4859250" y="3202850"/>
            <a:ext cx="59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00"/>
                </a:solidFill>
              </a:rPr>
              <a:t>π(z)</a:t>
            </a:r>
            <a:endParaRPr b="1">
              <a:solidFill>
                <a:srgbClr val="990000"/>
              </a:solidFill>
            </a:endParaRPr>
          </a:p>
        </p:txBody>
      </p:sp>
      <p:cxnSp>
        <p:nvCxnSpPr>
          <p:cNvPr id="172" name="Google Shape;172;p26"/>
          <p:cNvCxnSpPr/>
          <p:nvPr/>
        </p:nvCxnSpPr>
        <p:spPr>
          <a:xfrm rot="10800000">
            <a:off x="5623700" y="3148125"/>
            <a:ext cx="0" cy="1386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6"/>
          <p:cNvCxnSpPr/>
          <p:nvPr/>
        </p:nvCxnSpPr>
        <p:spPr>
          <a:xfrm rot="10800000">
            <a:off x="4692400" y="3140450"/>
            <a:ext cx="0" cy="1386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6"/>
          <p:cNvCxnSpPr/>
          <p:nvPr/>
        </p:nvCxnSpPr>
        <p:spPr>
          <a:xfrm>
            <a:off x="5698400" y="3276050"/>
            <a:ext cx="1077600" cy="15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6"/>
          <p:cNvSpPr txBox="1"/>
          <p:nvPr/>
        </p:nvSpPr>
        <p:spPr>
          <a:xfrm>
            <a:off x="5570350" y="3266875"/>
            <a:ext cx="18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Normalization term</a:t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176" name="Google Shape;176;p26"/>
          <p:cNvCxnSpPr/>
          <p:nvPr/>
        </p:nvCxnSpPr>
        <p:spPr>
          <a:xfrm rot="10800000">
            <a:off x="6766700" y="3148125"/>
            <a:ext cx="0" cy="1386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6"/>
          <p:cNvCxnSpPr/>
          <p:nvPr/>
        </p:nvCxnSpPr>
        <p:spPr>
          <a:xfrm rot="10800000">
            <a:off x="5698400" y="3140450"/>
            <a:ext cx="0" cy="1386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Change of Variable Intuition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11700" y="1152475"/>
            <a:ext cx="8520600" cy="3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Let’s start with z being uniformly distributed all over the unit cube.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Assume a simple linear transformation on z as x = Az in which A=2𝙸.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24175"/>
            <a:ext cx="1989200" cy="69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9397" y="3109700"/>
            <a:ext cx="5585200" cy="16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3851" y="2331513"/>
            <a:ext cx="1989202" cy="480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6006" y="2285388"/>
            <a:ext cx="183084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Change of Variable Intuition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311700" y="1152475"/>
            <a:ext cx="8520600" cy="3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Let’s start with z being uniformly distributed all over the unit cube.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Assume a simple linear transformation on z as x = Az in which A=2𝙸.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24175"/>
            <a:ext cx="1989200" cy="69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9397" y="3109700"/>
            <a:ext cx="5585200" cy="16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3851" y="2331513"/>
            <a:ext cx="1989202" cy="480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6006" y="2285388"/>
            <a:ext cx="183084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/>
        </p:nvSpPr>
        <p:spPr>
          <a:xfrm>
            <a:off x="6293700" y="3200900"/>
            <a:ext cx="2801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B5394"/>
                </a:solidFill>
              </a:rPr>
              <a:t>This phenomenon is referred to as </a:t>
            </a:r>
            <a:r>
              <a:rPr b="1" lang="en" sz="1300">
                <a:solidFill>
                  <a:srgbClr val="0B5394"/>
                </a:solidFill>
              </a:rPr>
              <a:t>“contraction and expansion”</a:t>
            </a:r>
            <a:r>
              <a:rPr lang="en" sz="1300">
                <a:solidFill>
                  <a:srgbClr val="0B5394"/>
                </a:solidFill>
              </a:rPr>
              <a:t> in the paper. </a:t>
            </a:r>
            <a:r>
              <a:rPr lang="en" sz="1300">
                <a:solidFill>
                  <a:srgbClr val="990000"/>
                </a:solidFill>
              </a:rPr>
              <a:t>[3]</a:t>
            </a:r>
            <a:endParaRPr sz="1300">
              <a:solidFill>
                <a:srgbClr val="990000"/>
              </a:solidFill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3561550" y="3571525"/>
            <a:ext cx="1059600" cy="148200"/>
          </a:xfrm>
          <a:prstGeom prst="notched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8"/>
          <p:cNvSpPr/>
          <p:nvPr/>
        </p:nvSpPr>
        <p:spPr>
          <a:xfrm rot="10800000">
            <a:off x="3561540" y="4292552"/>
            <a:ext cx="1059600" cy="148200"/>
          </a:xfrm>
          <a:prstGeom prst="notched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8"/>
          <p:cNvSpPr txBox="1"/>
          <p:nvPr/>
        </p:nvSpPr>
        <p:spPr>
          <a:xfrm>
            <a:off x="3637750" y="3284800"/>
            <a:ext cx="105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B5394"/>
                </a:solidFill>
              </a:rPr>
              <a:t>expansion</a:t>
            </a:r>
            <a:endParaRPr sz="1300">
              <a:solidFill>
                <a:srgbClr val="0B5394"/>
              </a:solidFill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3637750" y="4288350"/>
            <a:ext cx="105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B5394"/>
                </a:solidFill>
              </a:rPr>
              <a:t>contraction</a:t>
            </a:r>
            <a:endParaRPr sz="1300">
              <a:solidFill>
                <a:srgbClr val="0B5394"/>
              </a:solidFill>
            </a:endParaRPr>
          </a:p>
        </p:txBody>
      </p:sp>
      <p:sp>
        <p:nvSpPr>
          <p:cNvPr id="205" name="Google Shape;20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Normalizing Flow(NF)</a:t>
            </a:r>
            <a:r>
              <a:rPr lang="en" sz="2244">
                <a:solidFill>
                  <a:srgbClr val="85200C"/>
                </a:solidFill>
                <a:latin typeface="Georgia"/>
                <a:ea typeface="Georgia"/>
                <a:cs typeface="Georgia"/>
                <a:sym typeface="Georgia"/>
              </a:rPr>
              <a:t>[4]</a:t>
            </a:r>
            <a:endParaRPr sz="2244">
              <a:solidFill>
                <a:srgbClr val="85200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311700" y="1152475"/>
            <a:ext cx="8520600" cy="3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Here comes a </a:t>
            </a: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Normalizing Flow</a:t>
            </a:r>
            <a:r>
              <a:rPr lang="en" sz="140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(NF) model for better and more powerful distribution approximation.</a:t>
            </a:r>
            <a:endParaRPr sz="1400"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A normalizing flow transforms a </a:t>
            </a:r>
            <a:r>
              <a:rPr b="1" lang="en" sz="1400" u="sng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simple distribution</a:t>
            </a:r>
            <a:r>
              <a:rPr lang="en" sz="140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into a</a:t>
            </a:r>
            <a:r>
              <a:rPr b="1" lang="en" sz="1400" u="sng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complex one</a:t>
            </a:r>
            <a:r>
              <a:rPr lang="en" sz="140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by applying a sequence of </a:t>
            </a:r>
            <a:r>
              <a:rPr b="1" lang="en" sz="1400" u="sng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invertible transformation functions</a:t>
            </a:r>
            <a:r>
              <a:rPr lang="en" sz="140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. Flowing through a chain of transformations, we repeatedly substitute the variable for the new one according to the change of variables theorem and eventually obtain a probability distribution of the final target variable.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775" y="2794550"/>
            <a:ext cx="5490452" cy="16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/>
          <p:nvPr/>
        </p:nvSpPr>
        <p:spPr>
          <a:xfrm>
            <a:off x="2814575" y="2794550"/>
            <a:ext cx="4502700" cy="165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"/>
          <p:cNvSpPr/>
          <p:nvPr/>
        </p:nvSpPr>
        <p:spPr>
          <a:xfrm>
            <a:off x="2537650" y="2918125"/>
            <a:ext cx="1383300" cy="34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Normalizing Flow(NF)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311700" y="1152475"/>
            <a:ext cx="8520600" cy="3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Here comes a </a:t>
            </a: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Normalizing Flow</a:t>
            </a:r>
            <a:r>
              <a:rPr lang="en" sz="140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(NF) model for better and more powerful distribution approximation.</a:t>
            </a:r>
            <a:endParaRPr sz="1400"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A normalizing flow transforms a </a:t>
            </a:r>
            <a:r>
              <a:rPr b="1" lang="en" sz="1400" u="sng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simple distribution</a:t>
            </a:r>
            <a:r>
              <a:rPr lang="en" sz="140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into a</a:t>
            </a:r>
            <a:r>
              <a:rPr b="1" lang="en" sz="1400" u="sng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complex one</a:t>
            </a:r>
            <a:r>
              <a:rPr lang="en" sz="140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by applying a sequence of </a:t>
            </a:r>
            <a:r>
              <a:rPr b="1" lang="en" sz="1400" u="sng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invertible transformation functions</a:t>
            </a:r>
            <a:r>
              <a:rPr lang="en" sz="140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. Flowing through a chain of transformations, we repeatedly substitute the variable for the new one according to the change of variables theorem and eventually obtain a probability distribution of the final target variable.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775" y="2794550"/>
            <a:ext cx="5490452" cy="16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/>
          <p:nvPr/>
        </p:nvSpPr>
        <p:spPr>
          <a:xfrm>
            <a:off x="5581025" y="2794500"/>
            <a:ext cx="3390300" cy="165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/>
          <p:nvPr/>
        </p:nvSpPr>
        <p:spPr>
          <a:xfrm>
            <a:off x="5322825" y="2918125"/>
            <a:ext cx="1383300" cy="34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Normalizing Flow(NF)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1" name="Google Shape;231;p31"/>
          <p:cNvSpPr txBox="1"/>
          <p:nvPr>
            <p:ph idx="1" type="body"/>
          </p:nvPr>
        </p:nvSpPr>
        <p:spPr>
          <a:xfrm>
            <a:off x="311700" y="1152475"/>
            <a:ext cx="8520600" cy="3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Here comes a </a:t>
            </a: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Normalizing Flow</a:t>
            </a:r>
            <a:r>
              <a:rPr lang="en" sz="140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(NF) model for better and more powerful distribution approximation.</a:t>
            </a:r>
            <a:endParaRPr sz="1400"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A normalizing flow transforms a </a:t>
            </a:r>
            <a:r>
              <a:rPr b="1" lang="en" sz="1400" u="sng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simple distribution</a:t>
            </a:r>
            <a:r>
              <a:rPr lang="en" sz="140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into a</a:t>
            </a:r>
            <a:r>
              <a:rPr b="1" lang="en" sz="1400" u="sng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complex one</a:t>
            </a:r>
            <a:r>
              <a:rPr lang="en" sz="140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by applying a sequence of </a:t>
            </a:r>
            <a:r>
              <a:rPr b="1" lang="en" sz="1400" u="sng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invertible transformation functions</a:t>
            </a:r>
            <a:r>
              <a:rPr lang="en" sz="140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. Flowing through a chain of transformations, we repeatedly substitute the variable for the new one according to the change of variables theorem and eventually obtain a probability distribution of the final target variable.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775" y="2794550"/>
            <a:ext cx="5490452" cy="16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Abstract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In this study three generative models for face generation are studied. The models include: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Deep Convolutional Generative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Adversarial Network (</a:t>
            </a:r>
            <a:r>
              <a:rPr b="1"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DCGAN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AutoNum type="arabicPeriod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Real Valued Non-volume Preserving Normalizing Flow (</a:t>
            </a:r>
            <a:r>
              <a:rPr b="1"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realNVP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)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AutoNum type="arabicPeriod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Variational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Autoencoders(</a:t>
            </a:r>
            <a:r>
              <a:rPr b="1"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VAE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)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For each model, a short intro to model specification followed by the simulation results are given. To conclude our study the aforementioned models, as well as their empirical results, are compared accordingly.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Normalizing Flow(NF)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9" name="Google Shape;239;p32"/>
          <p:cNvSpPr txBox="1"/>
          <p:nvPr>
            <p:ph idx="1" type="body"/>
          </p:nvPr>
        </p:nvSpPr>
        <p:spPr>
          <a:xfrm>
            <a:off x="311700" y="1152475"/>
            <a:ext cx="8520600" cy="3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Here comes a </a:t>
            </a: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Normalizing Flow</a:t>
            </a:r>
            <a:r>
              <a:rPr lang="en" sz="140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(NF) model for better and more powerful distribution approximation.</a:t>
            </a:r>
            <a:endParaRPr sz="1400"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A normalizing flow transforms a </a:t>
            </a:r>
            <a:r>
              <a:rPr b="1" lang="en" sz="1400" u="sng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simple distribution</a:t>
            </a:r>
            <a:r>
              <a:rPr lang="en" sz="140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into a</a:t>
            </a:r>
            <a:r>
              <a:rPr b="1" lang="en" sz="1400" u="sng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complex one</a:t>
            </a:r>
            <a:r>
              <a:rPr lang="en" sz="140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by applying a sequence of </a:t>
            </a:r>
            <a:r>
              <a:rPr b="1" lang="en" sz="1400" u="sng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invertible transformation functions</a:t>
            </a:r>
            <a:r>
              <a:rPr lang="en" sz="140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. Flowing through a chain of transformations, we repeatedly substitute the variable for the new one according to the change of variables theorem and eventually obtain a probability distribution of the final target variable.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775" y="2794550"/>
            <a:ext cx="5490452" cy="16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/>
          <p:nvPr/>
        </p:nvSpPr>
        <p:spPr>
          <a:xfrm>
            <a:off x="2537650" y="2881225"/>
            <a:ext cx="621000" cy="43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2"/>
          <p:cNvSpPr/>
          <p:nvPr/>
        </p:nvSpPr>
        <p:spPr>
          <a:xfrm flipH="1">
            <a:off x="4347000" y="2881225"/>
            <a:ext cx="621000" cy="43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2"/>
          <p:cNvSpPr/>
          <p:nvPr/>
        </p:nvSpPr>
        <p:spPr>
          <a:xfrm>
            <a:off x="5325025" y="2881225"/>
            <a:ext cx="621000" cy="43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/>
          <p:nvPr/>
        </p:nvSpPr>
        <p:spPr>
          <a:xfrm>
            <a:off x="2549350" y="3126625"/>
            <a:ext cx="597600" cy="192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/>
          <p:nvPr/>
        </p:nvSpPr>
        <p:spPr>
          <a:xfrm>
            <a:off x="4386150" y="3126625"/>
            <a:ext cx="542700" cy="192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2"/>
          <p:cNvSpPr/>
          <p:nvPr/>
        </p:nvSpPr>
        <p:spPr>
          <a:xfrm>
            <a:off x="5336725" y="3126625"/>
            <a:ext cx="597600" cy="192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{&quot;backgroundColor&quot;:&quot;#FFFFFF&quot;,&quot;aid&quot;:null,&quot;id&quot;:&quot;2&quot;,&quot;code&quot;:&quot;$$f_{1}^{-1}\\left(z_{1}\\right)$$&quot;,&quot;backgroundColorModified&quot;:false,&quot;type&quot;:&quot;$$&quot;,&quot;font&quot;:{&quot;size&quot;:10.5,&quot;color&quot;:&quot;#000000&quot;,&quot;family&quot;:&quot;Arial&quot;},&quot;ts&quot;:1634420172852,&quot;cs&quot;:&quot;/k5VeYKd57aT/0io9tRsTA==&quot;,&quot;size&quot;:{&quot;width&quot;:50.666666666666664,&quot;height&quot;:19.5}}" id="247" name="Google Shape;24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6998" y="2934625"/>
            <a:ext cx="482600" cy="1857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color&quot;:&quot;#000000&quot;,&quot;size&quot;:10.5,&quot;family&quot;:&quot;Arial&quot;},&quot;backgroundColorModified&quot;:false,&quot;type&quot;:&quot;$$&quot;,&quot;aid&quot;:null,&quot;id&quot;:&quot;2&quot;,&quot;code&quot;:&quot;$$f_{i}^{-1}\\left(z_{i}\\right)$$&quot;,&quot;backgroundColor&quot;:&quot;#FFFFFF&quot;,&quot;ts&quot;:1634420153497,&quot;cs&quot;:&quot;zqCZqlIbPRsRqthCoxyf0w==&quot;,&quot;size&quot;:{&quot;width&quot;:49.666666666666664,&quot;height&quot;:19.5}}" id="248" name="Google Shape;24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2984" y="2934625"/>
            <a:ext cx="473075" cy="1857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2&quot;,&quot;code&quot;:&quot;$$f_{i+1}^{-1}\\left(z_{i+1}\\right)$$&quot;,&quot;type&quot;:&quot;$$&quot;,&quot;backgroundColorModified&quot;:false,&quot;backgroundColor&quot;:&quot;#FFFFFF&quot;,&quot;font&quot;:{&quot;color&quot;:&quot;#000000&quot;,&quot;size&quot;:10.5,&quot;family&quot;:&quot;Arial&quot;},&quot;aid&quot;:null,&quot;ts&quot;:1634420223915,&quot;cs&quot;:&quot;3FAofNyUx7k8vF7eDxe23g==&quot;,&quot;size&quot;:{&quot;width&quot;:66.66666666666667,&quot;height&quot;:20.333333333333332}}" id="249" name="Google Shape;24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8996" y="2955350"/>
            <a:ext cx="635000" cy="1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/>
          <p:nvPr/>
        </p:nvSpPr>
        <p:spPr>
          <a:xfrm>
            <a:off x="412025" y="3045625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61C00"/>
                </a:solidFill>
              </a:rPr>
              <a:t>The process is invertible!</a:t>
            </a:r>
            <a:endParaRPr sz="1000">
              <a:solidFill>
                <a:srgbClr val="A61C00"/>
              </a:solidFill>
            </a:endParaRPr>
          </a:p>
        </p:txBody>
      </p:sp>
      <p:sp>
        <p:nvSpPr>
          <p:cNvPr id="251" name="Google Shape;25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RealNVP - </a:t>
            </a: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Coupling Layers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" name="Google Shape;257;p33"/>
          <p:cNvSpPr txBox="1"/>
          <p:nvPr>
            <p:ph idx="1" type="body"/>
          </p:nvPr>
        </p:nvSpPr>
        <p:spPr>
          <a:xfrm>
            <a:off x="311700" y="1152475"/>
            <a:ext cx="8520600" cy="3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How to implement 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invertible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 function via 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neural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 networks? Coupling Layers are the solution.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Coupling layer is the architecture used in several NF models including NICE.</a:t>
            </a:r>
            <a:r>
              <a:rPr lang="en" sz="1400">
                <a:solidFill>
                  <a:srgbClr val="990000"/>
                </a:solidFill>
                <a:latin typeface="Georgia"/>
                <a:ea typeface="Georgia"/>
                <a:cs typeface="Georgia"/>
                <a:sym typeface="Georgia"/>
              </a:rPr>
              <a:t>[5]</a:t>
            </a:r>
            <a:endParaRPr sz="1400">
              <a:solidFill>
                <a:srgbClr val="99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450" y="1944700"/>
            <a:ext cx="6763223" cy="24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/>
          <p:nvPr/>
        </p:nvSpPr>
        <p:spPr>
          <a:xfrm>
            <a:off x="2625100" y="1944700"/>
            <a:ext cx="5356800" cy="2387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RealNVP - Coupling Layers</a:t>
            </a:r>
            <a:endParaRPr/>
          </a:p>
        </p:txBody>
      </p:sp>
      <p:sp>
        <p:nvSpPr>
          <p:cNvPr id="266" name="Google Shape;266;p34"/>
          <p:cNvSpPr txBox="1"/>
          <p:nvPr>
            <p:ph idx="1" type="body"/>
          </p:nvPr>
        </p:nvSpPr>
        <p:spPr>
          <a:xfrm>
            <a:off x="311700" y="1152475"/>
            <a:ext cx="8520600" cy="3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Coupling layer is the architecture used in several NF models including NICE.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450" y="1944700"/>
            <a:ext cx="6763223" cy="24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4"/>
          <p:cNvSpPr/>
          <p:nvPr/>
        </p:nvSpPr>
        <p:spPr>
          <a:xfrm>
            <a:off x="2625100" y="2507725"/>
            <a:ext cx="3297300" cy="182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4"/>
          <p:cNvSpPr/>
          <p:nvPr/>
        </p:nvSpPr>
        <p:spPr>
          <a:xfrm>
            <a:off x="4930075" y="3190675"/>
            <a:ext cx="2998500" cy="129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4"/>
          <p:cNvSpPr/>
          <p:nvPr/>
        </p:nvSpPr>
        <p:spPr>
          <a:xfrm>
            <a:off x="6501750" y="1634675"/>
            <a:ext cx="1757700" cy="93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4"/>
          <p:cNvSpPr/>
          <p:nvPr/>
        </p:nvSpPr>
        <p:spPr>
          <a:xfrm>
            <a:off x="6370675" y="3035575"/>
            <a:ext cx="661500" cy="93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RealNVP - Coupling Layers</a:t>
            </a:r>
            <a:endParaRPr/>
          </a:p>
        </p:txBody>
      </p:sp>
      <p:sp>
        <p:nvSpPr>
          <p:cNvPr id="278" name="Google Shape;278;p35"/>
          <p:cNvSpPr txBox="1"/>
          <p:nvPr>
            <p:ph idx="1" type="body"/>
          </p:nvPr>
        </p:nvSpPr>
        <p:spPr>
          <a:xfrm>
            <a:off x="311700" y="1152475"/>
            <a:ext cx="8520600" cy="3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Coupling layer is the architecture used in several NF models including NICE.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450" y="1944700"/>
            <a:ext cx="6763223" cy="24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/>
          <p:cNvSpPr/>
          <p:nvPr/>
        </p:nvSpPr>
        <p:spPr>
          <a:xfrm>
            <a:off x="2625100" y="3574850"/>
            <a:ext cx="3297300" cy="75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/>
          <p:nvPr/>
        </p:nvSpPr>
        <p:spPr>
          <a:xfrm>
            <a:off x="4930075" y="3190675"/>
            <a:ext cx="2998500" cy="129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5"/>
          <p:cNvSpPr/>
          <p:nvPr/>
        </p:nvSpPr>
        <p:spPr>
          <a:xfrm>
            <a:off x="6501750" y="1634675"/>
            <a:ext cx="1757700" cy="93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6370675" y="3035575"/>
            <a:ext cx="661500" cy="93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RealNVP - Coupling Layers</a:t>
            </a:r>
            <a:endParaRPr/>
          </a:p>
        </p:txBody>
      </p:sp>
      <p:sp>
        <p:nvSpPr>
          <p:cNvPr id="290" name="Google Shape;290;p36"/>
          <p:cNvSpPr txBox="1"/>
          <p:nvPr>
            <p:ph idx="1" type="body"/>
          </p:nvPr>
        </p:nvSpPr>
        <p:spPr>
          <a:xfrm>
            <a:off x="311700" y="1152475"/>
            <a:ext cx="8520600" cy="3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Coupling layer is the architecture used in several NF models including NICE.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1" name="Google Shape;2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450" y="1944700"/>
            <a:ext cx="6763223" cy="24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6"/>
          <p:cNvSpPr/>
          <p:nvPr/>
        </p:nvSpPr>
        <p:spPr>
          <a:xfrm>
            <a:off x="6914925" y="3190675"/>
            <a:ext cx="1013400" cy="129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6"/>
          <p:cNvSpPr/>
          <p:nvPr/>
        </p:nvSpPr>
        <p:spPr>
          <a:xfrm>
            <a:off x="6501750" y="1634675"/>
            <a:ext cx="1757700" cy="93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6402700" y="3035575"/>
            <a:ext cx="629400" cy="89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RealNVP - Coupling Layers</a:t>
            </a:r>
            <a:endParaRPr/>
          </a:p>
        </p:txBody>
      </p:sp>
      <p:sp>
        <p:nvSpPr>
          <p:cNvPr id="301" name="Google Shape;301;p37"/>
          <p:cNvSpPr txBox="1"/>
          <p:nvPr>
            <p:ph idx="1" type="body"/>
          </p:nvPr>
        </p:nvSpPr>
        <p:spPr>
          <a:xfrm>
            <a:off x="311700" y="1152475"/>
            <a:ext cx="8520600" cy="3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Coupling layer is the architecture used in several NF models including NICE.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450" y="1944700"/>
            <a:ext cx="6763223" cy="24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RealNVP - Coupling Layers</a:t>
            </a:r>
            <a:endParaRPr/>
          </a:p>
        </p:txBody>
      </p:sp>
      <p:sp>
        <p:nvSpPr>
          <p:cNvPr id="309" name="Google Shape;309;p38"/>
          <p:cNvSpPr txBox="1"/>
          <p:nvPr>
            <p:ph idx="1" type="body"/>
          </p:nvPr>
        </p:nvSpPr>
        <p:spPr>
          <a:xfrm>
            <a:off x="311700" y="1152475"/>
            <a:ext cx="8520600" cy="3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Given the right components(coupling network and coupling transform) the whole process can be in fact invertible.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0" name="Google Shape;3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00" y="1901225"/>
            <a:ext cx="6937277" cy="259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RealNVP</a:t>
            </a: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 - Training Procedure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7" name="Google Shape;317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RealNVP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was trained with the below specifications: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Batch size = 64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Base dimension = 32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Learning Rate = 0.001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Learning decay = 0.999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Momentum = 0.9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Optimizer= Adamax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Loss = Logit Log Probability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Num Epochs = 50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8" name="Google Shape;31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RealNVP - Empirical Results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4" name="Google Shape;32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25" name="Google Shape;3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499" y="1093925"/>
            <a:ext cx="3537013" cy="35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0"/>
          <p:cNvSpPr txBox="1"/>
          <p:nvPr/>
        </p:nvSpPr>
        <p:spPr>
          <a:xfrm>
            <a:off x="2978400" y="4576000"/>
            <a:ext cx="318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eorgia"/>
                <a:ea typeface="Georgia"/>
                <a:cs typeface="Georgia"/>
                <a:sym typeface="Georgia"/>
              </a:rPr>
              <a:t>Fig 5. Faces generated from the realNVP model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80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RealNVP - Results from the Original Paper</a:t>
            </a:r>
            <a:endParaRPr sz="2980"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2" name="Google Shape;332;p41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 result of this study(fig. 5) is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comparable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with the original paper.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3" name="Google Shape;33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34" name="Google Shape;3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447" y="1326375"/>
            <a:ext cx="3427103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1"/>
          <p:cNvSpPr txBox="1"/>
          <p:nvPr/>
        </p:nvSpPr>
        <p:spPr>
          <a:xfrm>
            <a:off x="3276600" y="4683025"/>
            <a:ext cx="259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eorgia"/>
                <a:ea typeface="Georgia"/>
                <a:cs typeface="Georgia"/>
                <a:sym typeface="Georgia"/>
              </a:rPr>
              <a:t>Fig 6. Faces generation with realNVP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Dataset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For this study the CelebA dataset of faces was used.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295275" lvl="0" marL="457200" rtl="0" algn="l">
              <a:spcBef>
                <a:spcPts val="1200"/>
              </a:spcBef>
              <a:spcAft>
                <a:spcPts val="0"/>
              </a:spcAft>
              <a:buSzPts val="1050"/>
              <a:buChar char="●"/>
            </a:pPr>
            <a:r>
              <a:rPr b="1" lang="en" sz="1050"/>
              <a:t>10,177</a:t>
            </a:r>
            <a:r>
              <a:rPr lang="en" sz="1050"/>
              <a:t> number of </a:t>
            </a:r>
            <a:r>
              <a:rPr b="1" lang="en" sz="1050"/>
              <a:t>identities</a:t>
            </a:r>
            <a:r>
              <a:rPr lang="en" sz="1050"/>
              <a:t>,</a:t>
            </a:r>
            <a:endParaRPr sz="1050"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b="1" lang="en" sz="1050"/>
              <a:t>202,599</a:t>
            </a:r>
            <a:r>
              <a:rPr lang="en" sz="1050"/>
              <a:t> number of </a:t>
            </a:r>
            <a:r>
              <a:rPr b="1" lang="en" sz="1050"/>
              <a:t>face images</a:t>
            </a:r>
            <a:r>
              <a:rPr lang="en" sz="1050"/>
              <a:t>, and</a:t>
            </a:r>
            <a:endParaRPr sz="1050"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b="1" lang="en" sz="1050"/>
              <a:t>5 landmark locations</a:t>
            </a:r>
            <a:r>
              <a:rPr lang="en" sz="1050"/>
              <a:t>, </a:t>
            </a:r>
            <a:r>
              <a:rPr b="1" lang="en" sz="1050"/>
              <a:t>40 binary attributes</a:t>
            </a:r>
            <a:r>
              <a:rPr lang="en" sz="1050"/>
              <a:t> annotations per image.</a:t>
            </a:r>
            <a:endParaRPr sz="105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050"/>
              <a:t>Only image faces were used in this study.</a:t>
            </a:r>
            <a:endParaRPr sz="1050"/>
          </a:p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VAE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1" name="Google Shape;341;p4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VAE is a specific example of autoencoders in which instead of finding an explicit mapping from input to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latent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dim and from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latent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dim to output, a probability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distribution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will be approximated.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2" name="Google Shape;34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43" name="Google Shape;3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2147888"/>
            <a:ext cx="5715000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2"/>
          <p:cNvSpPr txBox="1"/>
          <p:nvPr/>
        </p:nvSpPr>
        <p:spPr>
          <a:xfrm>
            <a:off x="2805900" y="4519625"/>
            <a:ext cx="361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eorgia"/>
                <a:ea typeface="Georgia"/>
                <a:cs typeface="Georgia"/>
                <a:sym typeface="Georgia"/>
              </a:rPr>
              <a:t>Fig 7-a. A general diagram for variational autoencoder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VAE - </a:t>
            </a: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Parameterization</a:t>
            </a: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 Technique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0" name="Google Shape;350;p4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As depicted in figure 7, in the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probabilistic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decoder one needs to sample from the random variable(distribution) z in a differentiable fashion as SGD will be used for training. To do that 𝝐 will be a random number and p(z) = f(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𝝐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).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For instance, N(𝜇, 𝜎) =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𝜎 .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N(0, 1) +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𝜇 = 𝜎 .𝝐 + 𝜇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1" name="Google Shape;35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52" name="Google Shape;352;p43"/>
          <p:cNvPicPr preferRelativeResize="0"/>
          <p:nvPr/>
        </p:nvPicPr>
        <p:blipFill rotWithShape="1">
          <a:blip r:embed="rId3">
            <a:alphaModFix/>
          </a:blip>
          <a:srcRect b="25766" l="0" r="0" t="0"/>
          <a:stretch/>
        </p:blipFill>
        <p:spPr>
          <a:xfrm>
            <a:off x="1868900" y="2571751"/>
            <a:ext cx="5406202" cy="194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3"/>
          <p:cNvSpPr txBox="1"/>
          <p:nvPr/>
        </p:nvSpPr>
        <p:spPr>
          <a:xfrm>
            <a:off x="2805900" y="4519625"/>
            <a:ext cx="361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eorgia"/>
                <a:ea typeface="Georgia"/>
                <a:cs typeface="Georgia"/>
                <a:sym typeface="Georgia"/>
              </a:rPr>
              <a:t>Fig 7-b. The </a:t>
            </a:r>
            <a:r>
              <a:rPr lang="en" sz="1100">
                <a:latin typeface="Georgia"/>
                <a:ea typeface="Georgia"/>
                <a:cs typeface="Georgia"/>
                <a:sym typeface="Georgia"/>
              </a:rPr>
              <a:t>parameterization</a:t>
            </a:r>
            <a:r>
              <a:rPr lang="en" sz="1100">
                <a:latin typeface="Georgia"/>
                <a:ea typeface="Georgia"/>
                <a:cs typeface="Georgia"/>
                <a:sym typeface="Georgia"/>
              </a:rPr>
              <a:t> technique for VAE[7]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VAE - Loss Function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9" name="Google Shape;359;p4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VAE loss function consists of two parts. One part is responsible for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penalizing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low quality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reconstruction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and the other one is responsible for rearranging the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distributions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in the latent variable space.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0" name="Google Shape;36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61" name="Google Shape;361;p44"/>
          <p:cNvPicPr preferRelativeResize="0"/>
          <p:nvPr/>
        </p:nvPicPr>
        <p:blipFill rotWithShape="1">
          <a:blip r:embed="rId3">
            <a:alphaModFix/>
          </a:blip>
          <a:srcRect b="0" l="0" r="0" t="87966"/>
          <a:stretch/>
        </p:blipFill>
        <p:spPr>
          <a:xfrm>
            <a:off x="301150" y="2646449"/>
            <a:ext cx="8541699" cy="6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VAE</a:t>
            </a: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 - Training Procedure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7" name="Google Shape;367;p4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VAE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was trained with the below specifications: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Batch size = 144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Latent dimension = 128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Learning Rate = 0.005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Scheduler Gamma = 0.95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Optimizer= SGD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Loss = Log Probability + KLD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Num Epochs = 30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8" name="Google Shape;36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VAE - Empirical Results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4" name="Google Shape;374;p4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 performance of reconstruction and generation is given below.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5" name="Google Shape;37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76" name="Google Shape;376;p46"/>
          <p:cNvPicPr preferRelativeResize="0"/>
          <p:nvPr/>
        </p:nvPicPr>
        <p:blipFill rotWithShape="1">
          <a:blip r:embed="rId3">
            <a:alphaModFix/>
          </a:blip>
          <a:srcRect b="32912" l="0" r="33319" t="0"/>
          <a:stretch/>
        </p:blipFill>
        <p:spPr>
          <a:xfrm>
            <a:off x="1561325" y="1740138"/>
            <a:ext cx="2779101" cy="2796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6"/>
          <p:cNvPicPr preferRelativeResize="0"/>
          <p:nvPr/>
        </p:nvPicPr>
        <p:blipFill rotWithShape="1">
          <a:blip r:embed="rId4">
            <a:alphaModFix/>
          </a:blip>
          <a:srcRect b="33306" l="0" r="33545" t="0"/>
          <a:stretch/>
        </p:blipFill>
        <p:spPr>
          <a:xfrm>
            <a:off x="4445950" y="1743600"/>
            <a:ext cx="2779098" cy="2789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6"/>
          <p:cNvSpPr txBox="1"/>
          <p:nvPr/>
        </p:nvSpPr>
        <p:spPr>
          <a:xfrm>
            <a:off x="2406300" y="4568875"/>
            <a:ext cx="433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eorgia"/>
                <a:ea typeface="Georgia"/>
                <a:cs typeface="Georgia"/>
                <a:sym typeface="Georgia"/>
              </a:rPr>
              <a:t>Fig 8. Reconstruction and Generation of VAE(from left to right)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VAE - Empirical Results from Original Paper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4" name="Google Shape;384;p47"/>
          <p:cNvSpPr txBox="1"/>
          <p:nvPr>
            <p:ph idx="1" type="body"/>
          </p:nvPr>
        </p:nvSpPr>
        <p:spPr>
          <a:xfrm>
            <a:off x="311700" y="1152475"/>
            <a:ext cx="368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original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paper [6] only studied frey faces manifold. It does not including any results from the CelebA dataset.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5" name="Google Shape;38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86" name="Google Shape;3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589" y="1152475"/>
            <a:ext cx="2443962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7"/>
          <p:cNvSpPr txBox="1"/>
          <p:nvPr/>
        </p:nvSpPr>
        <p:spPr>
          <a:xfrm>
            <a:off x="5806175" y="4609875"/>
            <a:ext cx="167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eorgia"/>
                <a:ea typeface="Georgia"/>
                <a:cs typeface="Georgia"/>
                <a:sym typeface="Georgia"/>
              </a:rPr>
              <a:t>Fig 9. Frey Faces in [6]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Comparing DCGAN, RealNVP, and VAE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3" name="Google Shape;393;p4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Although the quality of generated images heavily depend on the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hyperparameters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used in each model, in the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following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their performance is compared.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4" name="Google Shape;3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95" name="Google Shape;395;p48"/>
          <p:cNvPicPr preferRelativeResize="0"/>
          <p:nvPr/>
        </p:nvPicPr>
        <p:blipFill rotWithShape="1">
          <a:blip r:embed="rId3">
            <a:alphaModFix/>
          </a:blip>
          <a:srcRect b="3467" l="5186" r="0" t="1285"/>
          <a:stretch/>
        </p:blipFill>
        <p:spPr>
          <a:xfrm>
            <a:off x="3365950" y="1976275"/>
            <a:ext cx="2507600" cy="249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8"/>
          <p:cNvPicPr preferRelativeResize="0"/>
          <p:nvPr/>
        </p:nvPicPr>
        <p:blipFill rotWithShape="1">
          <a:blip r:embed="rId4">
            <a:alphaModFix/>
          </a:blip>
          <a:srcRect b="0" l="0" r="53846" t="4507"/>
          <a:stretch/>
        </p:blipFill>
        <p:spPr>
          <a:xfrm>
            <a:off x="659700" y="1975200"/>
            <a:ext cx="2507599" cy="24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8"/>
          <p:cNvPicPr preferRelativeResize="0"/>
          <p:nvPr/>
        </p:nvPicPr>
        <p:blipFill rotWithShape="1">
          <a:blip r:embed="rId5">
            <a:alphaModFix/>
          </a:blip>
          <a:srcRect b="33306" l="0" r="33545" t="0"/>
          <a:stretch/>
        </p:blipFill>
        <p:spPr>
          <a:xfrm>
            <a:off x="6072204" y="1976274"/>
            <a:ext cx="2488421" cy="24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8"/>
          <p:cNvSpPr txBox="1"/>
          <p:nvPr/>
        </p:nvSpPr>
        <p:spPr>
          <a:xfrm>
            <a:off x="2406300" y="4568875"/>
            <a:ext cx="443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eorgia"/>
                <a:ea typeface="Georgia"/>
                <a:cs typeface="Georgia"/>
                <a:sym typeface="Georgia"/>
              </a:rPr>
              <a:t>Fig 10. Generated faces (DCGAN, RealNVP, VAE from left to right)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Comparing Models - Deformation and Blur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4" name="Google Shape;404;p4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Some examples do not really convey a real face as they are either too distorted or are too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blurry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DCGAN    -&gt; </a:t>
            </a:r>
            <a:r>
              <a:rPr lang="en">
                <a:solidFill>
                  <a:srgbClr val="990000"/>
                </a:solidFill>
                <a:latin typeface="Georgia"/>
                <a:ea typeface="Georgia"/>
                <a:cs typeface="Georgia"/>
                <a:sym typeface="Georgia"/>
              </a:rPr>
              <a:t>Deformed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,          </a:t>
            </a:r>
            <a:r>
              <a:rPr lang="en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not blurry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RealNVP  -&gt; </a:t>
            </a:r>
            <a:r>
              <a:rPr lang="en">
                <a:solidFill>
                  <a:srgbClr val="990000"/>
                </a:solidFill>
                <a:latin typeface="Georgia"/>
                <a:ea typeface="Georgia"/>
                <a:cs typeface="Georgia"/>
                <a:sym typeface="Georgia"/>
              </a:rPr>
              <a:t>Deformed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,         </a:t>
            </a:r>
            <a:r>
              <a:rPr lang="en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 not blurry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VAE          -&gt; </a:t>
            </a:r>
            <a:r>
              <a:rPr lang="en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Symmetric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,        </a:t>
            </a:r>
            <a:r>
              <a:rPr lang="en">
                <a:solidFill>
                  <a:srgbClr val="990000"/>
                </a:solidFill>
                <a:latin typeface="Georgia"/>
                <a:ea typeface="Georgia"/>
                <a:cs typeface="Georgia"/>
                <a:sym typeface="Georgia"/>
              </a:rPr>
              <a:t> but blurry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(*)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(*): the distribution of background is too complex so it will be blurry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5" name="Google Shape;40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406" name="Google Shape;406;p49"/>
          <p:cNvPicPr preferRelativeResize="0"/>
          <p:nvPr/>
        </p:nvPicPr>
        <p:blipFill rotWithShape="1">
          <a:blip r:embed="rId3">
            <a:alphaModFix/>
          </a:blip>
          <a:srcRect b="86024" l="86873" r="0" t="1285"/>
          <a:stretch/>
        </p:blipFill>
        <p:spPr>
          <a:xfrm>
            <a:off x="4868338" y="2285388"/>
            <a:ext cx="649600" cy="62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9"/>
          <p:cNvPicPr preferRelativeResize="0"/>
          <p:nvPr/>
        </p:nvPicPr>
        <p:blipFill rotWithShape="1">
          <a:blip r:embed="rId4">
            <a:alphaModFix/>
          </a:blip>
          <a:srcRect b="70514" l="915" r="93216" t="16943"/>
          <a:stretch/>
        </p:blipFill>
        <p:spPr>
          <a:xfrm>
            <a:off x="4890850" y="1637838"/>
            <a:ext cx="604576" cy="6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9"/>
          <p:cNvPicPr preferRelativeResize="0"/>
          <p:nvPr/>
        </p:nvPicPr>
        <p:blipFill rotWithShape="1">
          <a:blip r:embed="rId5">
            <a:alphaModFix/>
          </a:blip>
          <a:srcRect b="83123" l="33295" r="58524" t="8338"/>
          <a:stretch/>
        </p:blipFill>
        <p:spPr>
          <a:xfrm>
            <a:off x="4862899" y="2932950"/>
            <a:ext cx="604575" cy="63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Comparing Models - </a:t>
            </a: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Methodology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4" name="Google Shape;414;p5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These models use vary different methodologies for data generation.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DCGAN    -&gt;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Adversarial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Training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RealNVP  -&gt; Distribution Estimation with Cascaded Invertible Function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VAE          -&gt; Parameter Estimation of Specific Base Distribution(eg.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gaussian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)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One can Say RealNVP methodology is more complex version of that of VAE as RealNVP estimates an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arbitrary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distribution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while VAE only estimates a family of distributions. GAN, however, follows an entirely different scheme. 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5" name="Google Shape;41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Comparing Models - Training Stability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1" name="Google Shape;421;p5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These models also differ in training stability.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DCGAN    -&gt; </a:t>
            </a:r>
            <a:r>
              <a:rPr lang="en">
                <a:solidFill>
                  <a:srgbClr val="990000"/>
                </a:solidFill>
                <a:latin typeface="Georgia"/>
                <a:ea typeface="Georgia"/>
                <a:cs typeface="Georgia"/>
                <a:sym typeface="Georgia"/>
              </a:rPr>
              <a:t>Unstable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(mode collapse, adversarial nature)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RealNVP  -&gt; </a:t>
            </a:r>
            <a:r>
              <a:rPr lang="en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Fairly Stable </a:t>
            </a:r>
            <a:endParaRPr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VAE          -&gt; </a:t>
            </a:r>
            <a:r>
              <a:rPr lang="en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Fairly Stable</a:t>
            </a:r>
            <a:endParaRPr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As RealNVP and VAE have the similar loss, their training is stable in the conventional sense. Whereas training GANs proposes specific challenges including mode collapse.</a:t>
            </a:r>
            <a:endParaRPr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2" name="Google Shape;42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GAN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GANs are a series of generative models containing two main parts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Georgia"/>
              <a:buAutoNum type="arabicPeriod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Generator: creates fake faces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AutoNum type="arabicPeriod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Discriminator: distinguishes between real and fake faces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These networks are trained in an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adversarial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fashion, meaning their training includes two steps. At one step the generator is trained and on the other step discriminator is trained; hence the name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adversarial.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Comparing Models - Convergence Speed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8" name="Google Shape;428;p5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This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comparison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is based on the time consumed for training each model.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DCGAN    -&gt; </a:t>
            </a: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Fairly Fast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        [0.5 min/epoch, 100 epochs = </a:t>
            </a: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50  mins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]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RealNVP  -&gt; </a:t>
            </a:r>
            <a:r>
              <a:rPr lang="en">
                <a:solidFill>
                  <a:srgbClr val="BF9000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Almost Fast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      [2.0 min/epoch,  50 epochs = </a:t>
            </a:r>
            <a:r>
              <a:rPr lang="en">
                <a:solidFill>
                  <a:srgbClr val="BF9000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100 mins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] 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VAE          -&gt; </a:t>
            </a:r>
            <a:r>
              <a:rPr lang="en">
                <a:solidFill>
                  <a:srgbClr val="990000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Relatively Slow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[6.0 min/epoch,  30 epochs = </a:t>
            </a:r>
            <a:r>
              <a:rPr lang="en">
                <a:solidFill>
                  <a:srgbClr val="990000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180 mins</a:t>
            </a:r>
            <a:r>
              <a:rPr lang="en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]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VAE and RealNVP converge slower as they are solving two tasks at the same time. One of them is </a:t>
            </a:r>
            <a:r>
              <a:rPr lang="en" u="sng">
                <a:latin typeface="Georgia"/>
                <a:ea typeface="Georgia"/>
                <a:cs typeface="Georgia"/>
                <a:sym typeface="Georgia"/>
              </a:rPr>
              <a:t>generation and the other one is reconstruction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. While DCGAN solves </a:t>
            </a:r>
            <a:r>
              <a:rPr lang="en" u="sng">
                <a:latin typeface="Georgia"/>
                <a:ea typeface="Georgia"/>
                <a:cs typeface="Georgia"/>
                <a:sym typeface="Georgia"/>
              </a:rPr>
              <a:t>generation and discrimination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9" name="Google Shape;42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References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5" name="Google Shape;435;p53"/>
          <p:cNvSpPr txBox="1"/>
          <p:nvPr>
            <p:ph idx="1" type="body"/>
          </p:nvPr>
        </p:nvSpPr>
        <p:spPr>
          <a:xfrm>
            <a:off x="311700" y="1152475"/>
            <a:ext cx="8520600" cy="3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[1]: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https://developers.google.com/machine-learning/gan/generator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[2]: </a:t>
            </a:r>
            <a:r>
              <a:rPr lang="en" sz="10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https://arxiv.org/pdf/1511.06434v2.pdf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[3]: </a:t>
            </a:r>
            <a:r>
              <a:rPr lang="en" sz="10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https://paperswithcode.com/method/realnvp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[4]: </a:t>
            </a:r>
            <a:r>
              <a:rPr lang="en" sz="10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6"/>
              </a:rPr>
              <a:t>https://lilianweng.github.io/lil-log/2018/10/13/flow-based-deep-generative-models.html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[5]: </a:t>
            </a:r>
            <a:r>
              <a:rPr lang="en" sz="10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7"/>
              </a:rPr>
              <a:t>https://www.youtube.com/watch?v=8XufsgG066A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[6]: </a:t>
            </a:r>
            <a:r>
              <a:rPr lang="en" sz="10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8"/>
              </a:rPr>
              <a:t>https://arxiv.org/pdf/1312.6114.pdf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[7]: </a:t>
            </a:r>
            <a:r>
              <a:rPr lang="en" sz="10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9"/>
              </a:rPr>
              <a:t>https://towardsdatascience.com/understanding-variational-autoencoders-vaes-f70510919f73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6" name="Google Shape;43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DCGAN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DCGAN is a special category of networks which mainly work for image generation.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These networks have convolutional layers both in discriminator and generator.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 name “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adversarial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” comes from the fact that generator and discriminator are trained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separately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according to a min-max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strategy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DC</a:t>
            </a: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GAN - Training Steps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Training step for generator (discriminator is freezed)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173" y="1651350"/>
            <a:ext cx="5889649" cy="268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2173925" y="4422400"/>
            <a:ext cx="530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eorgia"/>
                <a:ea typeface="Georgia"/>
                <a:cs typeface="Georgia"/>
                <a:sym typeface="Georgia"/>
              </a:rPr>
              <a:t>Fig 1-a. An abstract schematic of generative </a:t>
            </a:r>
            <a:r>
              <a:rPr lang="en" sz="1100">
                <a:latin typeface="Georgia"/>
                <a:ea typeface="Georgia"/>
                <a:cs typeface="Georgia"/>
                <a:sym typeface="Georgia"/>
              </a:rPr>
              <a:t>adversarial</a:t>
            </a:r>
            <a:r>
              <a:rPr lang="en" sz="11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100">
                <a:latin typeface="Georgia"/>
                <a:ea typeface="Georgia"/>
                <a:cs typeface="Georgia"/>
                <a:sym typeface="Georgia"/>
              </a:rPr>
              <a:t>networks</a:t>
            </a:r>
            <a:r>
              <a:rPr lang="en" sz="1100">
                <a:latin typeface="Georgia"/>
                <a:ea typeface="Georgia"/>
                <a:cs typeface="Georgia"/>
                <a:sym typeface="Georgia"/>
              </a:rPr>
              <a:t>. </a:t>
            </a:r>
            <a:r>
              <a:rPr lang="en" sz="1100">
                <a:latin typeface="Georgia"/>
                <a:ea typeface="Georgia"/>
                <a:cs typeface="Georgia"/>
                <a:sym typeface="Georgia"/>
              </a:rPr>
              <a:t>Image from </a:t>
            </a:r>
            <a:r>
              <a:rPr lang="en" sz="1100">
                <a:solidFill>
                  <a:srgbClr val="990000"/>
                </a:solidFill>
                <a:latin typeface="Georgia"/>
                <a:ea typeface="Georgia"/>
                <a:cs typeface="Georgia"/>
                <a:sym typeface="Georgia"/>
              </a:rPr>
              <a:t>[1]</a:t>
            </a:r>
            <a:endParaRPr sz="1100">
              <a:solidFill>
                <a:srgbClr val="99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DCGAN - Training Steps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85206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Training step for discriminator(generator is freezed)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2173925" y="4422400"/>
            <a:ext cx="530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eorgia"/>
                <a:ea typeface="Georgia"/>
                <a:cs typeface="Georgia"/>
                <a:sym typeface="Georgia"/>
              </a:rPr>
              <a:t>Fig 1-b. An abstract schematic of generative adversarial networks. Image from </a:t>
            </a:r>
            <a:r>
              <a:rPr lang="en" sz="1100">
                <a:solidFill>
                  <a:srgbClr val="990000"/>
                </a:solidFill>
                <a:latin typeface="Georgia"/>
                <a:ea typeface="Georgia"/>
                <a:cs typeface="Georgia"/>
                <a:sym typeface="Georgia"/>
              </a:rPr>
              <a:t>[1]</a:t>
            </a:r>
            <a:endParaRPr sz="1100">
              <a:solidFill>
                <a:srgbClr val="99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900" y="1696450"/>
            <a:ext cx="5936215" cy="268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DCGAN - Training Procedure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DCGAN was trained with the below specifications: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Batch size = 128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Size of latent noize = 100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Number of feature maps in generator = 64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Number of feature maps in discriminator = 64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Learning Rate = 0.0002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Optimizer= Adam(beta1 = 0.5)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Loss = Binary Cross Entropy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Num Epochs = 100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DCGAN - </a:t>
            </a: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Empirical</a:t>
            </a: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 Results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800" y="1533463"/>
            <a:ext cx="5772150" cy="3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2019675" y="4629100"/>
            <a:ext cx="45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eorgia"/>
                <a:ea typeface="Georgia"/>
                <a:cs typeface="Georgia"/>
                <a:sym typeface="Georgia"/>
              </a:rPr>
              <a:t>Fig 2. Generator Loss and Discriminator Loss for the first 10 epochs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2263575" y="1133275"/>
            <a:ext cx="64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 txBox="1"/>
          <p:nvPr/>
        </p:nvSpPr>
        <p:spPr>
          <a:xfrm>
            <a:off x="311700" y="980875"/>
            <a:ext cx="840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Note how the loss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fluctuates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between iterations. This is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because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when Discriminator improves(lower D loss), Generator has higher G loss and vise versa.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